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Libre Baskerville"/>
      <p:regular r:id="rId13"/>
    </p:embeddedFont>
    <p:embeddedFont>
      <p:font typeface="Libre Baskerville"/>
      <p:regular r:id="rId14"/>
    </p:embeddedFont>
    <p:embeddedFont>
      <p:font typeface="Libre Baskerville"/>
      <p:regular r:id="rId15"/>
    </p:embeddedFont>
    <p:embeddedFont>
      <p:font typeface="Libre Baskerville"/>
      <p:regular r:id="rId16"/>
    </p:embeddedFont>
    <p:embeddedFont>
      <p:font typeface="Open Sans"/>
      <p:regular r:id="rId17"/>
    </p:embeddedFont>
    <p:embeddedFont>
      <p:font typeface="Open Sans"/>
      <p:regular r:id="rId18"/>
    </p:embeddedFont>
    <p:embeddedFont>
      <p:font typeface="Open Sans"/>
      <p:regular r:id="rId19"/>
    </p:embeddedFont>
    <p:embeddedFont>
      <p:font typeface="Open Sans"/>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2-1.png>
</file>

<file path=ppt/media/image-3-1.png>
</file>

<file path=ppt/media/image-3-2.png>
</file>

<file path=ppt/media/image-3-3.png>
</file>

<file path=ppt/media/image-3-4.png>
</file>

<file path=ppt/media/image-4-1.png>
</file>

<file path=ppt/media/image-5-1.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תוסיף לתמונה רחפן לצד הכבאי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תוסיף לתמונה רחפן שההולוגרמה של המפה מוארת ממנו במקום מהחיוך של הכבאים</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935367"/>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403CCF"/>
                </a:solidFill>
                <a:latin typeface="Libre Baskerville" pitchFamily="34" charset="0"/>
                <a:ea typeface="Libre Baskerville" pitchFamily="34" charset="-122"/>
                <a:cs typeface="Libre Baskerville" pitchFamily="34" charset="-120"/>
              </a:rPr>
              <a:t>Proposal - Drone For Your Safety- GenAI </a:t>
            </a:r>
            <a:endParaRPr lang="en-US" sz="4450" dirty="0"/>
          </a:p>
        </p:txBody>
      </p:sp>
      <p:sp>
        <p:nvSpPr>
          <p:cNvPr id="4" name="Text 1"/>
          <p:cNvSpPr/>
          <p:nvPr/>
        </p:nvSpPr>
        <p:spPr>
          <a:xfrm>
            <a:off x="793790" y="4443651"/>
            <a:ext cx="7556421" cy="850583"/>
          </a:xfrm>
          <a:prstGeom prst="rect">
            <a:avLst/>
          </a:prstGeom>
          <a:noFill/>
          <a:ln/>
        </p:spPr>
        <p:txBody>
          <a:bodyPr wrap="square" lIns="0" tIns="0" rIns="0" bIns="0" rtlCol="0" anchor="t"/>
          <a:lstStyle/>
          <a:p>
            <a:pPr algn="l" indent="0" marL="0">
              <a:lnSpc>
                <a:spcPts val="3300"/>
              </a:lnSpc>
              <a:buNone/>
            </a:pPr>
            <a:r>
              <a:rPr lang="en-US" sz="2650" dirty="0">
                <a:solidFill>
                  <a:srgbClr val="403CCF"/>
                </a:solidFill>
                <a:latin typeface="Libre Baskerville" pitchFamily="34" charset="0"/>
                <a:ea typeface="Libre Baskerville" pitchFamily="34" charset="-122"/>
                <a:cs typeface="Libre Baskerville" pitchFamily="34" charset="-120"/>
              </a:rPr>
              <a:t>Presented by: Yuval Pery, Rachel Sade and Shaked Horesh</a:t>
            </a:r>
            <a:endParaRPr lang="en-US" sz="2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14864"/>
            <a:ext cx="7556421" cy="1275874"/>
          </a:xfrm>
          <a:prstGeom prst="rect">
            <a:avLst/>
          </a:prstGeom>
          <a:noFill/>
          <a:ln/>
        </p:spPr>
        <p:txBody>
          <a:bodyPr wrap="square" lIns="0" tIns="0" rIns="0" bIns="0" rtlCol="0" anchor="t"/>
          <a:lstStyle/>
          <a:p>
            <a:pPr algn="l" indent="0" marL="0">
              <a:lnSpc>
                <a:spcPts val="5000"/>
              </a:lnSpc>
              <a:buNone/>
            </a:pPr>
            <a:r>
              <a:rPr lang="en-US" sz="4000" dirty="0">
                <a:solidFill>
                  <a:srgbClr val="403CCF"/>
                </a:solidFill>
                <a:latin typeface="Libre Baskerville" pitchFamily="34" charset="0"/>
                <a:ea typeface="Libre Baskerville" pitchFamily="34" charset="-122"/>
                <a:cs typeface="Libre Baskerville" pitchFamily="34" charset="-120"/>
              </a:rPr>
              <a:t>Motivating Use Case: Robust SAR in Extreme Weather</a:t>
            </a:r>
            <a:endParaRPr lang="en-US" sz="4000" dirty="0"/>
          </a:p>
        </p:txBody>
      </p:sp>
      <p:sp>
        <p:nvSpPr>
          <p:cNvPr id="4" name="Text 1"/>
          <p:cNvSpPr/>
          <p:nvPr/>
        </p:nvSpPr>
        <p:spPr>
          <a:xfrm>
            <a:off x="6280190" y="2396847"/>
            <a:ext cx="7556421" cy="980123"/>
          </a:xfrm>
          <a:prstGeom prst="rect">
            <a:avLst/>
          </a:prstGeom>
          <a:noFill/>
          <a:ln/>
        </p:spPr>
        <p:txBody>
          <a:bodyPr wrap="square" lIns="0" tIns="0" rIns="0" bIns="0" rtlCol="0" anchor="t"/>
          <a:lstStyle/>
          <a:p>
            <a:pPr algn="l" marL="342900" indent="-342900">
              <a:lnSpc>
                <a:spcPts val="2550"/>
              </a:lnSpc>
              <a:buSzPct val="100000"/>
              <a:buChar char="•"/>
            </a:pPr>
            <a:r>
              <a:rPr lang="en-US" sz="1600" b="1" dirty="0">
                <a:solidFill>
                  <a:srgbClr val="49495A"/>
                </a:solidFill>
                <a:latin typeface="Open Sans" pitchFamily="34" charset="0"/>
                <a:ea typeface="Open Sans" pitchFamily="34" charset="-122"/>
                <a:cs typeface="Open Sans" pitchFamily="34" charset="-120"/>
              </a:rPr>
              <a:t>Background:</a:t>
            </a:r>
            <a:pPr algn="l" indent="0" marL="0">
              <a:lnSpc>
                <a:spcPts val="2550"/>
              </a:lnSpc>
              <a:buNone/>
            </a:pPr>
            <a:r>
              <a:rPr lang="en-US" sz="1600" dirty="0">
                <a:solidFill>
                  <a:srgbClr val="49495A"/>
                </a:solidFill>
                <a:latin typeface="Open Sans" pitchFamily="34" charset="0"/>
                <a:ea typeface="Open Sans" pitchFamily="34" charset="-122"/>
                <a:cs typeface="Open Sans" pitchFamily="34" charset="-120"/>
              </a:rPr>
              <a:t> Drone-based Search and Rescue (SAR) is critical for rapid survivor location during extreme weather events (</a:t>
            </a:r>
            <a:pPr algn="l" indent="0" marL="0">
              <a:lnSpc>
                <a:spcPts val="2550"/>
              </a:lnSpc>
              <a:buNone/>
            </a:pPr>
            <a:r>
              <a:rPr lang="en-US" sz="1600" b="1" dirty="0">
                <a:solidFill>
                  <a:srgbClr val="49495A"/>
                </a:solidFill>
                <a:latin typeface="Open Sans" pitchFamily="34" charset="0"/>
                <a:ea typeface="Open Sans" pitchFamily="34" charset="-122"/>
                <a:cs typeface="Open Sans" pitchFamily="34" charset="-120"/>
              </a:rPr>
              <a:t>e.g. hurricanes, fog, blizzards</a:t>
            </a:r>
            <a:pPr algn="l" indent="0" marL="0">
              <a:lnSpc>
                <a:spcPts val="2550"/>
              </a:lnSpc>
              <a:buNone/>
            </a:pPr>
            <a:r>
              <a:rPr lang="en-US" sz="1600" dirty="0">
                <a:solidFill>
                  <a:srgbClr val="49495A"/>
                </a:solidFill>
                <a:latin typeface="Open Sans" pitchFamily="34" charset="0"/>
                <a:ea typeface="Open Sans" pitchFamily="34" charset="-122"/>
                <a:cs typeface="Open Sans" pitchFamily="34" charset="-120"/>
              </a:rPr>
              <a:t>).</a:t>
            </a:r>
            <a:endParaRPr lang="en-US" sz="1600" dirty="0"/>
          </a:p>
        </p:txBody>
      </p:sp>
      <p:sp>
        <p:nvSpPr>
          <p:cNvPr id="5" name="Text 2"/>
          <p:cNvSpPr/>
          <p:nvPr/>
        </p:nvSpPr>
        <p:spPr>
          <a:xfrm>
            <a:off x="6280190" y="3448407"/>
            <a:ext cx="7556421" cy="980123"/>
          </a:xfrm>
          <a:prstGeom prst="rect">
            <a:avLst/>
          </a:prstGeom>
          <a:noFill/>
          <a:ln/>
        </p:spPr>
        <p:txBody>
          <a:bodyPr wrap="square" lIns="0" tIns="0" rIns="0" bIns="0" rtlCol="0" anchor="t"/>
          <a:lstStyle/>
          <a:p>
            <a:pPr algn="l" marL="342900" indent="-342900">
              <a:lnSpc>
                <a:spcPts val="2550"/>
              </a:lnSpc>
              <a:buSzPct val="100000"/>
              <a:buChar char="•"/>
            </a:pPr>
            <a:r>
              <a:rPr lang="en-US" sz="1600" b="1" dirty="0">
                <a:solidFill>
                  <a:srgbClr val="49495A"/>
                </a:solidFill>
                <a:latin typeface="Open Sans" pitchFamily="34" charset="0"/>
                <a:ea typeface="Open Sans" pitchFamily="34" charset="-122"/>
                <a:cs typeface="Open Sans" pitchFamily="34" charset="-120"/>
              </a:rPr>
              <a:t>Importance:</a:t>
            </a:r>
            <a:pPr algn="l" indent="0" marL="0">
              <a:lnSpc>
                <a:spcPts val="2550"/>
              </a:lnSpc>
              <a:buNone/>
            </a:pPr>
            <a:r>
              <a:rPr lang="en-US" sz="1600" dirty="0">
                <a:solidFill>
                  <a:srgbClr val="49495A"/>
                </a:solidFill>
                <a:latin typeface="Open Sans" pitchFamily="34" charset="0"/>
                <a:ea typeface="Open Sans" pitchFamily="34" charset="-122"/>
                <a:cs typeface="Open Sans" pitchFamily="34" charset="-120"/>
              </a:rPr>
              <a:t> Stormy conditions (</a:t>
            </a:r>
            <a:pPr algn="l" indent="0" marL="0">
              <a:lnSpc>
                <a:spcPts val="2550"/>
              </a:lnSpc>
              <a:buNone/>
            </a:pPr>
            <a:r>
              <a:rPr lang="en-US" sz="1600" b="1" dirty="0">
                <a:solidFill>
                  <a:srgbClr val="49495A"/>
                </a:solidFill>
                <a:latin typeface="Open Sans" pitchFamily="34" charset="0"/>
                <a:ea typeface="Open Sans" pitchFamily="34" charset="-122"/>
                <a:cs typeface="Open Sans" pitchFamily="34" charset="-120"/>
              </a:rPr>
              <a:t>such as heavy rain, dense snow, or fog</a:t>
            </a:r>
            <a:pPr algn="l" indent="0" marL="0">
              <a:lnSpc>
                <a:spcPts val="2550"/>
              </a:lnSpc>
              <a:buNone/>
            </a:pPr>
            <a:r>
              <a:rPr lang="en-US" sz="1600" dirty="0">
                <a:solidFill>
                  <a:srgbClr val="49495A"/>
                </a:solidFill>
                <a:latin typeface="Open Sans" pitchFamily="34" charset="0"/>
                <a:ea typeface="Open Sans" pitchFamily="34" charset="-122"/>
                <a:cs typeface="Open Sans" pitchFamily="34" charset="-120"/>
              </a:rPr>
              <a:t>) cause severe visual degradation, rendering standard video feeds unusable for human operators or basic algorithms.</a:t>
            </a:r>
            <a:endParaRPr lang="en-US" sz="1600" dirty="0"/>
          </a:p>
        </p:txBody>
      </p:sp>
      <p:sp>
        <p:nvSpPr>
          <p:cNvPr id="6" name="Text 3"/>
          <p:cNvSpPr/>
          <p:nvPr/>
        </p:nvSpPr>
        <p:spPr>
          <a:xfrm>
            <a:off x="6280190" y="4499967"/>
            <a:ext cx="7556421" cy="980123"/>
          </a:xfrm>
          <a:prstGeom prst="rect">
            <a:avLst/>
          </a:prstGeom>
          <a:noFill/>
          <a:ln/>
        </p:spPr>
        <p:txBody>
          <a:bodyPr wrap="square" lIns="0" tIns="0" rIns="0" bIns="0" rtlCol="0" anchor="t"/>
          <a:lstStyle/>
          <a:p>
            <a:pPr algn="l" marL="342900" indent="-342900">
              <a:lnSpc>
                <a:spcPts val="2550"/>
              </a:lnSpc>
              <a:buSzPct val="100000"/>
              <a:buChar char="•"/>
            </a:pPr>
            <a:r>
              <a:rPr lang="en-US" sz="1600" b="1" dirty="0">
                <a:solidFill>
                  <a:srgbClr val="49495A"/>
                </a:solidFill>
                <a:latin typeface="Open Sans" pitchFamily="34" charset="0"/>
                <a:ea typeface="Open Sans" pitchFamily="34" charset="-122"/>
                <a:cs typeface="Open Sans" pitchFamily="34" charset="-120"/>
              </a:rPr>
              <a:t>The Challenge:</a:t>
            </a:r>
            <a:pPr algn="l" indent="0" marL="0">
              <a:lnSpc>
                <a:spcPts val="2550"/>
              </a:lnSpc>
              <a:buNone/>
            </a:pPr>
            <a:r>
              <a:rPr lang="en-US" sz="1600" dirty="0">
                <a:solidFill>
                  <a:srgbClr val="49495A"/>
                </a:solidFill>
                <a:latin typeface="Open Sans" pitchFamily="34" charset="0"/>
                <a:ea typeface="Open Sans" pitchFamily="34" charset="-122"/>
                <a:cs typeface="Open Sans" pitchFamily="34" charset="-120"/>
              </a:rPr>
              <a:t> Conventional Object Detection models fail due to </a:t>
            </a:r>
            <a:pPr algn="l" indent="0" marL="0">
              <a:lnSpc>
                <a:spcPts val="2550"/>
              </a:lnSpc>
              <a:buNone/>
            </a:pPr>
            <a:r>
              <a:rPr lang="en-US" sz="1600" b="1" dirty="0">
                <a:solidFill>
                  <a:srgbClr val="49495A"/>
                </a:solidFill>
                <a:latin typeface="Open Sans" pitchFamily="34" charset="0"/>
                <a:ea typeface="Open Sans" pitchFamily="34" charset="-122"/>
                <a:cs typeface="Open Sans" pitchFamily="34" charset="-120"/>
              </a:rPr>
              <a:t>Domain Shift</a:t>
            </a:r>
            <a:pPr algn="l" indent="0" marL="0">
              <a:lnSpc>
                <a:spcPts val="2550"/>
              </a:lnSpc>
              <a:buNone/>
            </a:pPr>
            <a:r>
              <a:rPr lang="en-US" sz="1600" dirty="0">
                <a:solidFill>
                  <a:srgbClr val="49495A"/>
                </a:solidFill>
                <a:latin typeface="Open Sans" pitchFamily="34" charset="0"/>
                <a:ea typeface="Open Sans" pitchFamily="34" charset="-122"/>
                <a:cs typeface="Open Sans" pitchFamily="34" charset="-120"/>
              </a:rPr>
              <a:t>—they cannot generalize features learned from clear images to noisy, low-visibility environments.</a:t>
            </a:r>
            <a:endParaRPr lang="en-US" sz="1600" dirty="0"/>
          </a:p>
        </p:txBody>
      </p:sp>
      <p:sp>
        <p:nvSpPr>
          <p:cNvPr id="7" name="Text 4"/>
          <p:cNvSpPr/>
          <p:nvPr/>
        </p:nvSpPr>
        <p:spPr>
          <a:xfrm>
            <a:off x="6280190" y="5551527"/>
            <a:ext cx="7556421" cy="980123"/>
          </a:xfrm>
          <a:prstGeom prst="rect">
            <a:avLst/>
          </a:prstGeom>
          <a:noFill/>
          <a:ln/>
        </p:spPr>
        <p:txBody>
          <a:bodyPr wrap="square" lIns="0" tIns="0" rIns="0" bIns="0" rtlCol="0" anchor="t"/>
          <a:lstStyle/>
          <a:p>
            <a:pPr algn="l" marL="342900" indent="-342900">
              <a:lnSpc>
                <a:spcPts val="2550"/>
              </a:lnSpc>
              <a:buSzPct val="100000"/>
              <a:buChar char="•"/>
            </a:pPr>
            <a:r>
              <a:rPr lang="en-US" sz="1600" b="1" dirty="0">
                <a:solidFill>
                  <a:srgbClr val="49495A"/>
                </a:solidFill>
                <a:latin typeface="Open Sans" pitchFamily="34" charset="0"/>
                <a:ea typeface="Open Sans" pitchFamily="34" charset="-122"/>
                <a:cs typeface="Open Sans" pitchFamily="34" charset="-120"/>
              </a:rPr>
              <a:t>Current Solutions:</a:t>
            </a:r>
            <a:pPr algn="l" indent="0" marL="0">
              <a:lnSpc>
                <a:spcPts val="2550"/>
              </a:lnSpc>
              <a:buNone/>
            </a:pPr>
            <a:r>
              <a:rPr lang="en-US" sz="1600" dirty="0">
                <a:solidFill>
                  <a:srgbClr val="49495A"/>
                </a:solidFill>
                <a:latin typeface="Open Sans" pitchFamily="34" charset="0"/>
                <a:ea typeface="Open Sans" pitchFamily="34" charset="-122"/>
                <a:cs typeface="Open Sans" pitchFamily="34" charset="-120"/>
              </a:rPr>
              <a:t> Existing solutions rely on expensive thermal sensors or slow manual inspection, lacking a scalable, real-time visual enhancement capability.</a:t>
            </a:r>
            <a:endParaRPr lang="en-US" sz="1600" dirty="0"/>
          </a:p>
        </p:txBody>
      </p:sp>
      <p:sp>
        <p:nvSpPr>
          <p:cNvPr id="8" name="Text 5"/>
          <p:cNvSpPr/>
          <p:nvPr/>
        </p:nvSpPr>
        <p:spPr>
          <a:xfrm>
            <a:off x="6280190" y="6761202"/>
            <a:ext cx="7556421" cy="653415"/>
          </a:xfrm>
          <a:prstGeom prst="rect">
            <a:avLst/>
          </a:prstGeom>
          <a:noFill/>
          <a:ln/>
        </p:spPr>
        <p:txBody>
          <a:bodyPr wrap="square" lIns="0" tIns="0" rIns="0" bIns="0" rtlCol="0" anchor="t"/>
          <a:lstStyle/>
          <a:p>
            <a:pPr algn="l" indent="0" marL="0">
              <a:lnSpc>
                <a:spcPts val="2550"/>
              </a:lnSpc>
              <a:buNone/>
            </a:pP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62119"/>
            <a:ext cx="7556421" cy="921544"/>
          </a:xfrm>
          <a:prstGeom prst="rect">
            <a:avLst/>
          </a:prstGeom>
          <a:noFill/>
          <a:ln/>
        </p:spPr>
        <p:txBody>
          <a:bodyPr wrap="square" lIns="0" tIns="0" rIns="0" bIns="0" rtlCol="0" anchor="t"/>
          <a:lstStyle/>
          <a:p>
            <a:pPr algn="l" indent="0" marL="0">
              <a:lnSpc>
                <a:spcPts val="3600"/>
              </a:lnSpc>
              <a:buNone/>
            </a:pPr>
            <a:r>
              <a:rPr lang="en-US" sz="2900" dirty="0">
                <a:solidFill>
                  <a:srgbClr val="403CCF"/>
                </a:solidFill>
                <a:latin typeface="Libre Baskerville" pitchFamily="34" charset="0"/>
                <a:ea typeface="Libre Baskerville" pitchFamily="34" charset="-122"/>
                <a:cs typeface="Libre Baskerville" pitchFamily="34" charset="-120"/>
              </a:rPr>
              <a:t>Project Task: Reliable Object Detection in Hazardous Conditions</a:t>
            </a:r>
            <a:endParaRPr lang="en-US" sz="2900" dirty="0"/>
          </a:p>
        </p:txBody>
      </p:sp>
      <p:sp>
        <p:nvSpPr>
          <p:cNvPr id="4" name="Shape 1"/>
          <p:cNvSpPr/>
          <p:nvPr/>
        </p:nvSpPr>
        <p:spPr>
          <a:xfrm>
            <a:off x="6280190" y="1904762"/>
            <a:ext cx="3704511" cy="2412802"/>
          </a:xfrm>
          <a:prstGeom prst="roundRect">
            <a:avLst>
              <a:gd name="adj" fmla="val 3032"/>
            </a:avLst>
          </a:prstGeom>
          <a:solidFill>
            <a:srgbClr val="FBFAFF"/>
          </a:solidFill>
          <a:ln w="15240">
            <a:solidFill>
              <a:srgbClr val="D0CED9"/>
            </a:solidFill>
            <a:prstDash val="solid"/>
          </a:ln>
        </p:spPr>
      </p:sp>
      <p:pic>
        <p:nvPicPr>
          <p:cNvPr id="5" name="Image 1" descr="preencoded.png">    </p:cNvPr>
          <p:cNvPicPr>
            <a:picLocks noChangeAspect="1"/>
          </p:cNvPicPr>
          <p:nvPr/>
        </p:nvPicPr>
        <p:blipFill>
          <a:blip r:embed="rId2"/>
          <a:stretch>
            <a:fillRect/>
          </a:stretch>
        </p:blipFill>
        <p:spPr>
          <a:xfrm>
            <a:off x="6264950" y="1904762"/>
            <a:ext cx="60960" cy="2412802"/>
          </a:xfrm>
          <a:prstGeom prst="rect">
            <a:avLst/>
          </a:prstGeom>
        </p:spPr>
      </p:pic>
      <p:sp>
        <p:nvSpPr>
          <p:cNvPr id="6" name="Text 2"/>
          <p:cNvSpPr/>
          <p:nvPr/>
        </p:nvSpPr>
        <p:spPr>
          <a:xfrm>
            <a:off x="6488549" y="2067401"/>
            <a:ext cx="2747605" cy="230386"/>
          </a:xfrm>
          <a:prstGeom prst="rect">
            <a:avLst/>
          </a:prstGeom>
          <a:noFill/>
          <a:ln/>
        </p:spPr>
        <p:txBody>
          <a:bodyPr wrap="none" lIns="0" tIns="0" rIns="0" bIns="0" rtlCol="0" anchor="t"/>
          <a:lstStyle/>
          <a:p>
            <a:pPr algn="l" indent="0" marL="0">
              <a:lnSpc>
                <a:spcPts val="1800"/>
              </a:lnSpc>
              <a:buNone/>
            </a:pPr>
            <a:r>
              <a:rPr lang="en-US" sz="1450" b="1" dirty="0">
                <a:solidFill>
                  <a:srgbClr val="49495A"/>
                </a:solidFill>
                <a:latin typeface="Libre Baskerville" pitchFamily="34" charset="0"/>
                <a:ea typeface="Libre Baskerville" pitchFamily="34" charset="-122"/>
                <a:cs typeface="Libre Baskerville" pitchFamily="34" charset="-120"/>
              </a:rPr>
              <a:t>Formal Problem Statement:</a:t>
            </a:r>
            <a:pPr algn="l" indent="0" marL="0">
              <a:lnSpc>
                <a:spcPts val="1800"/>
              </a:lnSpc>
              <a:buNone/>
            </a:pPr>
            <a:r>
              <a:rPr lang="en-US" sz="1450" dirty="0">
                <a:solidFill>
                  <a:srgbClr val="49495A"/>
                </a:solidFill>
                <a:latin typeface="Libre Baskerville" pitchFamily="34" charset="0"/>
                <a:ea typeface="Libre Baskerville" pitchFamily="34" charset="-122"/>
                <a:cs typeface="Libre Baskerville" pitchFamily="34" charset="-120"/>
              </a:rPr>
              <a:t> </a:t>
            </a:r>
            <a:endParaRPr lang="en-US" sz="1450" dirty="0"/>
          </a:p>
        </p:txBody>
      </p:sp>
      <p:sp>
        <p:nvSpPr>
          <p:cNvPr id="7" name="Text 3"/>
          <p:cNvSpPr/>
          <p:nvPr/>
        </p:nvSpPr>
        <p:spPr>
          <a:xfrm>
            <a:off x="6488549" y="2386132"/>
            <a:ext cx="3333512" cy="1768793"/>
          </a:xfrm>
          <a:prstGeom prst="rect">
            <a:avLst/>
          </a:prstGeom>
          <a:noFill/>
          <a:ln/>
        </p:spPr>
        <p:txBody>
          <a:bodyPr wrap="square" lIns="0" tIns="0" rIns="0" bIns="0" rtlCol="0" anchor="t"/>
          <a:lstStyle/>
          <a:p>
            <a:pPr algn="l" indent="0" marL="0">
              <a:lnSpc>
                <a:spcPts val="2300"/>
              </a:lnSpc>
              <a:buNone/>
            </a:pPr>
            <a:r>
              <a:rPr lang="en-US" sz="1450" dirty="0">
                <a:solidFill>
                  <a:srgbClr val="49495A"/>
                </a:solidFill>
                <a:latin typeface="Open Sans" pitchFamily="34" charset="0"/>
                <a:ea typeface="Open Sans" pitchFamily="34" charset="-122"/>
                <a:cs typeface="Open Sans" pitchFamily="34" charset="-120"/>
              </a:rPr>
              <a:t>Development of a robust object detection pipeline specialized for </a:t>
            </a:r>
            <a:pPr algn="l" indent="0" marL="0">
              <a:lnSpc>
                <a:spcPts val="2300"/>
              </a:lnSpc>
              <a:buNone/>
            </a:pPr>
            <a:r>
              <a:rPr lang="en-US" sz="1450" b="1" dirty="0">
                <a:solidFill>
                  <a:srgbClr val="49495A"/>
                </a:solidFill>
                <a:latin typeface="Open Sans" pitchFamily="34" charset="0"/>
                <a:ea typeface="Open Sans" pitchFamily="34" charset="-122"/>
                <a:cs typeface="Open Sans" pitchFamily="34" charset="-120"/>
              </a:rPr>
              <a:t>extreme weather events</a:t>
            </a:r>
            <a:pPr algn="l" indent="0" marL="0">
              <a:lnSpc>
                <a:spcPts val="2300"/>
              </a:lnSpc>
              <a:buNone/>
            </a:pPr>
            <a:r>
              <a:rPr lang="en-US" sz="1450" dirty="0">
                <a:solidFill>
                  <a:srgbClr val="49495A"/>
                </a:solidFill>
                <a:latin typeface="Open Sans" pitchFamily="34" charset="0"/>
                <a:ea typeface="Open Sans" pitchFamily="34" charset="-122"/>
                <a:cs typeface="Open Sans" pitchFamily="34" charset="-120"/>
              </a:rPr>
              <a:t>, capable of identifying survivors and hazards in zero-visibility conditions where standard drone feeds fail.</a:t>
            </a:r>
            <a:endParaRPr lang="en-US" sz="1450" dirty="0"/>
          </a:p>
        </p:txBody>
      </p:sp>
      <p:sp>
        <p:nvSpPr>
          <p:cNvPr id="8" name="Shape 4"/>
          <p:cNvSpPr/>
          <p:nvPr/>
        </p:nvSpPr>
        <p:spPr>
          <a:xfrm>
            <a:off x="10132100" y="1904762"/>
            <a:ext cx="3704511" cy="2412802"/>
          </a:xfrm>
          <a:prstGeom prst="roundRect">
            <a:avLst>
              <a:gd name="adj" fmla="val 3032"/>
            </a:avLst>
          </a:prstGeom>
          <a:solidFill>
            <a:srgbClr val="FBFAFF"/>
          </a:solidFill>
          <a:ln w="15240">
            <a:solidFill>
              <a:srgbClr val="D0CED9"/>
            </a:solidFill>
            <a:prstDash val="solid"/>
          </a:ln>
        </p:spPr>
      </p:sp>
      <p:pic>
        <p:nvPicPr>
          <p:cNvPr id="9" name="Image 2" descr="preencoded.png">    </p:cNvPr>
          <p:cNvPicPr>
            <a:picLocks noChangeAspect="1"/>
          </p:cNvPicPr>
          <p:nvPr/>
        </p:nvPicPr>
        <p:blipFill>
          <a:blip r:embed="rId3"/>
          <a:stretch>
            <a:fillRect/>
          </a:stretch>
        </p:blipFill>
        <p:spPr>
          <a:xfrm>
            <a:off x="10116860" y="1904762"/>
            <a:ext cx="60960" cy="2412802"/>
          </a:xfrm>
          <a:prstGeom prst="rect">
            <a:avLst/>
          </a:prstGeom>
        </p:spPr>
      </p:pic>
      <p:sp>
        <p:nvSpPr>
          <p:cNvPr id="10" name="Text 5"/>
          <p:cNvSpPr/>
          <p:nvPr/>
        </p:nvSpPr>
        <p:spPr>
          <a:xfrm>
            <a:off x="10340459" y="2067401"/>
            <a:ext cx="1842968" cy="230386"/>
          </a:xfrm>
          <a:prstGeom prst="rect">
            <a:avLst/>
          </a:prstGeom>
          <a:noFill/>
          <a:ln/>
        </p:spPr>
        <p:txBody>
          <a:bodyPr wrap="none" lIns="0" tIns="0" rIns="0" bIns="0" rtlCol="0" anchor="t"/>
          <a:lstStyle/>
          <a:p>
            <a:pPr algn="l" indent="0" marL="0">
              <a:lnSpc>
                <a:spcPts val="1800"/>
              </a:lnSpc>
              <a:buNone/>
            </a:pPr>
            <a:r>
              <a:rPr lang="en-US" sz="1450" b="1" dirty="0">
                <a:solidFill>
                  <a:srgbClr val="49495A"/>
                </a:solidFill>
                <a:latin typeface="Libre Baskerville" pitchFamily="34" charset="0"/>
                <a:ea typeface="Libre Baskerville" pitchFamily="34" charset="-122"/>
                <a:cs typeface="Libre Baskerville" pitchFamily="34" charset="-120"/>
              </a:rPr>
              <a:t>Input/Output</a:t>
            </a:r>
            <a:endParaRPr lang="en-US" sz="1450" dirty="0"/>
          </a:p>
        </p:txBody>
      </p:sp>
      <p:sp>
        <p:nvSpPr>
          <p:cNvPr id="11" name="Text 6"/>
          <p:cNvSpPr/>
          <p:nvPr/>
        </p:nvSpPr>
        <p:spPr>
          <a:xfrm>
            <a:off x="10340459" y="2386132"/>
            <a:ext cx="3333512" cy="589598"/>
          </a:xfrm>
          <a:prstGeom prst="rect">
            <a:avLst/>
          </a:prstGeom>
          <a:noFill/>
          <a:ln/>
        </p:spPr>
        <p:txBody>
          <a:bodyPr wrap="square" lIns="0" tIns="0" rIns="0" bIns="0" rtlCol="0" anchor="t"/>
          <a:lstStyle/>
          <a:p>
            <a:pPr algn="l" indent="0" marL="0">
              <a:lnSpc>
                <a:spcPts val="2300"/>
              </a:lnSpc>
              <a:buNone/>
            </a:pPr>
            <a:r>
              <a:rPr lang="en-US" sz="1450" dirty="0">
                <a:solidFill>
                  <a:srgbClr val="49495A"/>
                </a:solidFill>
                <a:latin typeface="Open Sans" pitchFamily="34" charset="0"/>
                <a:ea typeface="Open Sans" pitchFamily="34" charset="-122"/>
                <a:cs typeface="Open Sans" pitchFamily="34" charset="-120"/>
              </a:rPr>
              <a:t>Input: Noisy RGB images simulating drone footage in adverse weather.</a:t>
            </a:r>
            <a:endParaRPr lang="en-US" sz="1450" dirty="0"/>
          </a:p>
        </p:txBody>
      </p:sp>
      <p:sp>
        <p:nvSpPr>
          <p:cNvPr id="12" name="Text 7"/>
          <p:cNvSpPr/>
          <p:nvPr/>
        </p:nvSpPr>
        <p:spPr>
          <a:xfrm>
            <a:off x="10340459" y="3064073"/>
            <a:ext cx="3333512" cy="589598"/>
          </a:xfrm>
          <a:prstGeom prst="rect">
            <a:avLst/>
          </a:prstGeom>
          <a:noFill/>
          <a:ln/>
        </p:spPr>
        <p:txBody>
          <a:bodyPr wrap="square" lIns="0" tIns="0" rIns="0" bIns="0" rtlCol="0" anchor="t"/>
          <a:lstStyle/>
          <a:p>
            <a:pPr algn="l" indent="0" marL="0">
              <a:lnSpc>
                <a:spcPts val="2300"/>
              </a:lnSpc>
              <a:buNone/>
            </a:pPr>
            <a:r>
              <a:rPr lang="en-US" sz="1450" dirty="0">
                <a:solidFill>
                  <a:srgbClr val="49495A"/>
                </a:solidFill>
                <a:latin typeface="Open Sans" pitchFamily="34" charset="0"/>
                <a:ea typeface="Open Sans" pitchFamily="34" charset="-122"/>
                <a:cs typeface="Open Sans" pitchFamily="34" charset="-120"/>
              </a:rPr>
              <a:t>Output: Precise Bounding Boxes and Confidence Scores for target objects</a:t>
            </a:r>
            <a:endParaRPr lang="en-US" sz="1450" dirty="0"/>
          </a:p>
        </p:txBody>
      </p:sp>
      <p:sp>
        <p:nvSpPr>
          <p:cNvPr id="13" name="Shape 8"/>
          <p:cNvSpPr/>
          <p:nvPr/>
        </p:nvSpPr>
        <p:spPr>
          <a:xfrm>
            <a:off x="6280190" y="4464963"/>
            <a:ext cx="3704511" cy="3002399"/>
          </a:xfrm>
          <a:prstGeom prst="roundRect">
            <a:avLst>
              <a:gd name="adj" fmla="val 2436"/>
            </a:avLst>
          </a:prstGeom>
          <a:solidFill>
            <a:srgbClr val="FBFAFF"/>
          </a:solidFill>
          <a:ln w="15240">
            <a:solidFill>
              <a:srgbClr val="D0CED9"/>
            </a:solidFill>
            <a:prstDash val="solid"/>
          </a:ln>
        </p:spPr>
      </p:sp>
      <p:pic>
        <p:nvPicPr>
          <p:cNvPr id="14" name="Image 3" descr="preencoded.png">    </p:cNvPr>
          <p:cNvPicPr>
            <a:picLocks noChangeAspect="1"/>
          </p:cNvPicPr>
          <p:nvPr/>
        </p:nvPicPr>
        <p:blipFill>
          <a:blip r:embed="rId4"/>
          <a:stretch>
            <a:fillRect/>
          </a:stretch>
        </p:blipFill>
        <p:spPr>
          <a:xfrm>
            <a:off x="6264950" y="4464963"/>
            <a:ext cx="60960" cy="3002399"/>
          </a:xfrm>
          <a:prstGeom prst="rect">
            <a:avLst/>
          </a:prstGeom>
        </p:spPr>
      </p:pic>
      <p:sp>
        <p:nvSpPr>
          <p:cNvPr id="15" name="Text 9"/>
          <p:cNvSpPr/>
          <p:nvPr/>
        </p:nvSpPr>
        <p:spPr>
          <a:xfrm>
            <a:off x="6488549" y="4627602"/>
            <a:ext cx="1842968" cy="230386"/>
          </a:xfrm>
          <a:prstGeom prst="rect">
            <a:avLst/>
          </a:prstGeom>
          <a:noFill/>
          <a:ln/>
        </p:spPr>
        <p:txBody>
          <a:bodyPr wrap="none" lIns="0" tIns="0" rIns="0" bIns="0" rtlCol="0" anchor="t"/>
          <a:lstStyle/>
          <a:p>
            <a:pPr algn="l" indent="0" marL="0">
              <a:lnSpc>
                <a:spcPts val="1800"/>
              </a:lnSpc>
              <a:buNone/>
            </a:pPr>
            <a:r>
              <a:rPr lang="en-US" sz="1450" b="1" dirty="0">
                <a:solidFill>
                  <a:srgbClr val="49495A"/>
                </a:solidFill>
                <a:latin typeface="Libre Baskerville" pitchFamily="34" charset="0"/>
                <a:ea typeface="Libre Baskerville" pitchFamily="34" charset="-122"/>
                <a:cs typeface="Libre Baskerville" pitchFamily="34" charset="-120"/>
              </a:rPr>
              <a:t>Novelty </a:t>
            </a:r>
            <a:endParaRPr lang="en-US" sz="1450" dirty="0"/>
          </a:p>
        </p:txBody>
      </p:sp>
      <p:sp>
        <p:nvSpPr>
          <p:cNvPr id="16" name="Text 10"/>
          <p:cNvSpPr/>
          <p:nvPr/>
        </p:nvSpPr>
        <p:spPr>
          <a:xfrm>
            <a:off x="6488549" y="4946333"/>
            <a:ext cx="3333512" cy="2358390"/>
          </a:xfrm>
          <a:prstGeom prst="rect">
            <a:avLst/>
          </a:prstGeom>
          <a:noFill/>
          <a:ln/>
        </p:spPr>
        <p:txBody>
          <a:bodyPr wrap="square" lIns="0" tIns="0" rIns="0" bIns="0" rtlCol="0" anchor="t"/>
          <a:lstStyle/>
          <a:p>
            <a:pPr algn="l" indent="0" marL="0">
              <a:lnSpc>
                <a:spcPts val="2300"/>
              </a:lnSpc>
              <a:buNone/>
            </a:pPr>
            <a:r>
              <a:rPr lang="en-US" sz="1450" dirty="0">
                <a:solidFill>
                  <a:srgbClr val="49495A"/>
                </a:solidFill>
                <a:latin typeface="Open Sans" pitchFamily="34" charset="0"/>
                <a:ea typeface="Open Sans" pitchFamily="34" charset="-122"/>
                <a:cs typeface="Open Sans" pitchFamily="34" charset="-120"/>
              </a:rPr>
              <a:t>A novel data generation pipeline that synthesizes realistic extreme weather overlays onto standard imagery. This enables training detection models to 'see through' severe visual obstructions, significantly enhancing reliability for Search and Rescue operations.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59473" y="751165"/>
            <a:ext cx="3848100" cy="448628"/>
          </a:xfrm>
          <a:prstGeom prst="rect">
            <a:avLst/>
          </a:prstGeom>
          <a:noFill/>
          <a:ln/>
        </p:spPr>
        <p:txBody>
          <a:bodyPr wrap="none" lIns="0" tIns="0" rIns="0" bIns="0" rtlCol="0" anchor="t"/>
          <a:lstStyle/>
          <a:p>
            <a:pPr algn="l" indent="0" marL="0">
              <a:lnSpc>
                <a:spcPts val="3500"/>
              </a:lnSpc>
              <a:buNone/>
            </a:pPr>
            <a:r>
              <a:rPr lang="en-US" sz="2800" dirty="0">
                <a:solidFill>
                  <a:srgbClr val="403CCF"/>
                </a:solidFill>
                <a:latin typeface="Libre Baskerville" pitchFamily="34" charset="0"/>
                <a:ea typeface="Libre Baskerville" pitchFamily="34" charset="-122"/>
                <a:cs typeface="Libre Baskerville" pitchFamily="34" charset="-120"/>
              </a:rPr>
              <a:t>Models and Methods</a:t>
            </a:r>
            <a:endParaRPr lang="en-US" sz="2800" dirty="0"/>
          </a:p>
        </p:txBody>
      </p:sp>
      <p:sp>
        <p:nvSpPr>
          <p:cNvPr id="4" name="Shape 1"/>
          <p:cNvSpPr/>
          <p:nvPr/>
        </p:nvSpPr>
        <p:spPr>
          <a:xfrm>
            <a:off x="6259473" y="1415058"/>
            <a:ext cx="7597854" cy="1775936"/>
          </a:xfrm>
          <a:prstGeom prst="roundRect">
            <a:avLst>
              <a:gd name="adj" fmla="val 1213"/>
            </a:avLst>
          </a:prstGeom>
          <a:solidFill>
            <a:srgbClr val="FBFAFF"/>
          </a:solidFill>
          <a:ln w="15240">
            <a:solidFill>
              <a:srgbClr val="D0CED9"/>
            </a:solidFill>
            <a:prstDash val="solid"/>
          </a:ln>
        </p:spPr>
      </p:sp>
      <p:sp>
        <p:nvSpPr>
          <p:cNvPr id="5" name="Shape 2"/>
          <p:cNvSpPr/>
          <p:nvPr/>
        </p:nvSpPr>
        <p:spPr>
          <a:xfrm>
            <a:off x="6274713" y="1430298"/>
            <a:ext cx="574238" cy="1745456"/>
          </a:xfrm>
          <a:prstGeom prst="roundRect">
            <a:avLst>
              <a:gd name="adj" fmla="val 566"/>
            </a:avLst>
          </a:prstGeom>
          <a:solidFill>
            <a:srgbClr val="EAE8F3"/>
          </a:solidFill>
          <a:ln/>
        </p:spPr>
      </p:sp>
      <p:sp>
        <p:nvSpPr>
          <p:cNvPr id="6" name="Text 3"/>
          <p:cNvSpPr/>
          <p:nvPr/>
        </p:nvSpPr>
        <p:spPr>
          <a:xfrm>
            <a:off x="6454140" y="2168366"/>
            <a:ext cx="215265" cy="269200"/>
          </a:xfrm>
          <a:prstGeom prst="rect">
            <a:avLst/>
          </a:prstGeom>
          <a:noFill/>
          <a:ln/>
        </p:spPr>
        <p:txBody>
          <a:bodyPr wrap="none" lIns="0" tIns="0" rIns="0" bIns="0" rtlCol="0" anchor="t"/>
          <a:lstStyle/>
          <a:p>
            <a:pPr algn="l" indent="0" marL="0">
              <a:lnSpc>
                <a:spcPts val="1650"/>
              </a:lnSpc>
              <a:buNone/>
            </a:pPr>
            <a:r>
              <a:rPr lang="en-US" sz="1650" dirty="0">
                <a:solidFill>
                  <a:srgbClr val="49495A"/>
                </a:solidFill>
                <a:latin typeface="Libre Baskerville" pitchFamily="34" charset="0"/>
                <a:ea typeface="Libre Baskerville" pitchFamily="34" charset="-122"/>
                <a:cs typeface="Libre Baskerville" pitchFamily="34" charset="-120"/>
              </a:rPr>
              <a:t>1</a:t>
            </a:r>
            <a:endParaRPr lang="en-US" sz="1650" dirty="0"/>
          </a:p>
        </p:txBody>
      </p:sp>
      <p:sp>
        <p:nvSpPr>
          <p:cNvPr id="7" name="Text 4"/>
          <p:cNvSpPr/>
          <p:nvPr/>
        </p:nvSpPr>
        <p:spPr>
          <a:xfrm>
            <a:off x="6992422" y="1573768"/>
            <a:ext cx="1846778" cy="224195"/>
          </a:xfrm>
          <a:prstGeom prst="rect">
            <a:avLst/>
          </a:prstGeom>
          <a:noFill/>
          <a:ln/>
        </p:spPr>
        <p:txBody>
          <a:bodyPr wrap="none" lIns="0" tIns="0" rIns="0" bIns="0" rtlCol="0" anchor="t"/>
          <a:lstStyle/>
          <a:p>
            <a:pPr algn="l" indent="0" marL="0">
              <a:lnSpc>
                <a:spcPts val="1750"/>
              </a:lnSpc>
              <a:buNone/>
            </a:pPr>
            <a:r>
              <a:rPr lang="en-US" sz="1400" b="1" dirty="0">
                <a:solidFill>
                  <a:srgbClr val="49495A"/>
                </a:solidFill>
                <a:latin typeface="Libre Baskerville" pitchFamily="34" charset="0"/>
                <a:ea typeface="Libre Baskerville" pitchFamily="34" charset="-122"/>
                <a:cs typeface="Libre Baskerville" pitchFamily="34" charset="-120"/>
              </a:rPr>
              <a:t>Processing Pipeline</a:t>
            </a:r>
            <a:endParaRPr lang="en-US" sz="1400" dirty="0"/>
          </a:p>
        </p:txBody>
      </p:sp>
      <p:sp>
        <p:nvSpPr>
          <p:cNvPr id="8" name="Text 5"/>
          <p:cNvSpPr/>
          <p:nvPr/>
        </p:nvSpPr>
        <p:spPr>
          <a:xfrm>
            <a:off x="6992422" y="1884045"/>
            <a:ext cx="6706195" cy="1148239"/>
          </a:xfrm>
          <a:prstGeom prst="rect">
            <a:avLst/>
          </a:prstGeom>
          <a:noFill/>
          <a:ln/>
        </p:spPr>
        <p:txBody>
          <a:bodyPr wrap="square" lIns="0" tIns="0" rIns="0" bIns="0" rtlCol="0" anchor="t"/>
          <a:lstStyle/>
          <a:p>
            <a:pPr algn="l" indent="0" marL="0">
              <a:lnSpc>
                <a:spcPts val="2250"/>
              </a:lnSpc>
              <a:buNone/>
            </a:pPr>
            <a:r>
              <a:rPr lang="en-US" sz="1400" dirty="0">
                <a:solidFill>
                  <a:srgbClr val="49495A"/>
                </a:solidFill>
                <a:latin typeface="Open Sans" pitchFamily="34" charset="0"/>
                <a:ea typeface="Open Sans" pitchFamily="34" charset="-122"/>
                <a:cs typeface="Open Sans" pitchFamily="34" charset="-120"/>
              </a:rPr>
              <a:t>The workflow begins with a data preparation phase, generating synthetic training samples by applying realistic weather effects to clear imagery. This augmented dataset drives the fine-tuning of the detection model, enabling precise bounding box prediction on individual static frames.</a:t>
            </a:r>
            <a:endParaRPr lang="en-US" sz="1400" dirty="0"/>
          </a:p>
        </p:txBody>
      </p:sp>
      <p:sp>
        <p:nvSpPr>
          <p:cNvPr id="9" name="Shape 6"/>
          <p:cNvSpPr/>
          <p:nvPr/>
        </p:nvSpPr>
        <p:spPr>
          <a:xfrm>
            <a:off x="6259473" y="3334464"/>
            <a:ext cx="7597854" cy="1488877"/>
          </a:xfrm>
          <a:prstGeom prst="roundRect">
            <a:avLst>
              <a:gd name="adj" fmla="val 1447"/>
            </a:avLst>
          </a:prstGeom>
          <a:solidFill>
            <a:srgbClr val="FBFAFF"/>
          </a:solidFill>
          <a:ln w="15240">
            <a:solidFill>
              <a:srgbClr val="D0CED9"/>
            </a:solidFill>
            <a:prstDash val="solid"/>
          </a:ln>
        </p:spPr>
      </p:sp>
      <p:sp>
        <p:nvSpPr>
          <p:cNvPr id="10" name="Shape 7"/>
          <p:cNvSpPr/>
          <p:nvPr/>
        </p:nvSpPr>
        <p:spPr>
          <a:xfrm>
            <a:off x="6274713" y="3349704"/>
            <a:ext cx="574238" cy="1458397"/>
          </a:xfrm>
          <a:prstGeom prst="roundRect">
            <a:avLst>
              <a:gd name="adj" fmla="val 566"/>
            </a:avLst>
          </a:prstGeom>
          <a:solidFill>
            <a:srgbClr val="EAE8F3"/>
          </a:solidFill>
          <a:ln/>
        </p:spPr>
      </p:sp>
      <p:sp>
        <p:nvSpPr>
          <p:cNvPr id="11" name="Text 8"/>
          <p:cNvSpPr/>
          <p:nvPr/>
        </p:nvSpPr>
        <p:spPr>
          <a:xfrm>
            <a:off x="6454140" y="3944303"/>
            <a:ext cx="215265" cy="269200"/>
          </a:xfrm>
          <a:prstGeom prst="rect">
            <a:avLst/>
          </a:prstGeom>
          <a:noFill/>
          <a:ln/>
        </p:spPr>
        <p:txBody>
          <a:bodyPr wrap="none" lIns="0" tIns="0" rIns="0" bIns="0" rtlCol="0" anchor="t"/>
          <a:lstStyle/>
          <a:p>
            <a:pPr algn="l" indent="0" marL="0">
              <a:lnSpc>
                <a:spcPts val="1650"/>
              </a:lnSpc>
              <a:buNone/>
            </a:pPr>
            <a:r>
              <a:rPr lang="en-US" sz="1650" dirty="0">
                <a:solidFill>
                  <a:srgbClr val="49495A"/>
                </a:solidFill>
                <a:latin typeface="Libre Baskerville" pitchFamily="34" charset="0"/>
                <a:ea typeface="Libre Baskerville" pitchFamily="34" charset="-122"/>
                <a:cs typeface="Libre Baskerville" pitchFamily="34" charset="-120"/>
              </a:rPr>
              <a:t>2</a:t>
            </a:r>
            <a:endParaRPr lang="en-US" sz="1650" dirty="0"/>
          </a:p>
        </p:txBody>
      </p:sp>
      <p:sp>
        <p:nvSpPr>
          <p:cNvPr id="12" name="Text 9"/>
          <p:cNvSpPr/>
          <p:nvPr/>
        </p:nvSpPr>
        <p:spPr>
          <a:xfrm>
            <a:off x="6992422" y="3493175"/>
            <a:ext cx="2046803" cy="224195"/>
          </a:xfrm>
          <a:prstGeom prst="rect">
            <a:avLst/>
          </a:prstGeom>
          <a:noFill/>
          <a:ln/>
        </p:spPr>
        <p:txBody>
          <a:bodyPr wrap="none" lIns="0" tIns="0" rIns="0" bIns="0" rtlCol="0" anchor="t"/>
          <a:lstStyle/>
          <a:p>
            <a:pPr algn="l" indent="0" marL="0">
              <a:lnSpc>
                <a:spcPts val="1750"/>
              </a:lnSpc>
              <a:buNone/>
            </a:pPr>
            <a:r>
              <a:rPr lang="en-US" sz="1400" b="1" dirty="0">
                <a:solidFill>
                  <a:srgbClr val="49495A"/>
                </a:solidFill>
                <a:latin typeface="Libre Baskerville" pitchFamily="34" charset="0"/>
                <a:ea typeface="Libre Baskerville" pitchFamily="34" charset="-122"/>
                <a:cs typeface="Libre Baskerville" pitchFamily="34" charset="-120"/>
              </a:rPr>
              <a:t>Models &amp; Techniques</a:t>
            </a:r>
            <a:endParaRPr lang="en-US" sz="1400" dirty="0"/>
          </a:p>
        </p:txBody>
      </p:sp>
      <p:sp>
        <p:nvSpPr>
          <p:cNvPr id="13" name="Text 10"/>
          <p:cNvSpPr/>
          <p:nvPr/>
        </p:nvSpPr>
        <p:spPr>
          <a:xfrm>
            <a:off x="6992422" y="3803452"/>
            <a:ext cx="6706195" cy="861179"/>
          </a:xfrm>
          <a:prstGeom prst="rect">
            <a:avLst/>
          </a:prstGeom>
          <a:noFill/>
          <a:ln/>
        </p:spPr>
        <p:txBody>
          <a:bodyPr wrap="square" lIns="0" tIns="0" rIns="0" bIns="0" rtlCol="0" anchor="t"/>
          <a:lstStyle/>
          <a:p>
            <a:pPr algn="l" indent="0" marL="0">
              <a:lnSpc>
                <a:spcPts val="2250"/>
              </a:lnSpc>
              <a:buNone/>
            </a:pPr>
            <a:r>
              <a:rPr lang="en-US" sz="1400" dirty="0">
                <a:solidFill>
                  <a:srgbClr val="49495A"/>
                </a:solidFill>
                <a:latin typeface="Open Sans" pitchFamily="34" charset="0"/>
                <a:ea typeface="Open Sans" pitchFamily="34" charset="-122"/>
                <a:cs typeface="Open Sans" pitchFamily="34" charset="-120"/>
              </a:rPr>
              <a:t>We employ </a:t>
            </a:r>
            <a:pPr algn="l" indent="0" marL="0">
              <a:lnSpc>
                <a:spcPts val="2250"/>
              </a:lnSpc>
              <a:buNone/>
            </a:pPr>
            <a:r>
              <a:rPr lang="en-US" sz="1400" b="1" dirty="0">
                <a:solidFill>
                  <a:srgbClr val="49495A"/>
                </a:solidFill>
                <a:latin typeface="Open Sans" pitchFamily="34" charset="0"/>
                <a:ea typeface="Open Sans" pitchFamily="34" charset="-122"/>
                <a:cs typeface="Open Sans" pitchFamily="34" charset="-120"/>
              </a:rPr>
              <a:t>Stable Diffusion with ControlNet</a:t>
            </a:r>
            <a:pPr algn="l" indent="0" marL="0">
              <a:lnSpc>
                <a:spcPts val="2250"/>
              </a:lnSpc>
              <a:buNone/>
            </a:pPr>
            <a:r>
              <a:rPr lang="en-US" sz="1400" dirty="0">
                <a:solidFill>
                  <a:srgbClr val="49495A"/>
                </a:solidFill>
                <a:latin typeface="Open Sans" pitchFamily="34" charset="0"/>
                <a:ea typeface="Open Sans" pitchFamily="34" charset="-122"/>
                <a:cs typeface="Open Sans" pitchFamily="34" charset="-120"/>
              </a:rPr>
              <a:t> to add extreme weather while preserving the original object shapes . For detection, the </a:t>
            </a:r>
            <a:pPr algn="l" indent="0" marL="0">
              <a:lnSpc>
                <a:spcPts val="2250"/>
              </a:lnSpc>
              <a:buNone/>
            </a:pPr>
            <a:r>
              <a:rPr lang="en-US" sz="1400" b="1" dirty="0">
                <a:solidFill>
                  <a:srgbClr val="49495A"/>
                </a:solidFill>
                <a:latin typeface="Open Sans" pitchFamily="34" charset="0"/>
                <a:ea typeface="Open Sans" pitchFamily="34" charset="-122"/>
                <a:cs typeface="Open Sans" pitchFamily="34" charset="-120"/>
              </a:rPr>
              <a:t>DETR (Transformer)</a:t>
            </a:r>
            <a:pPr algn="l" indent="0" marL="0">
              <a:lnSpc>
                <a:spcPts val="2250"/>
              </a:lnSpc>
              <a:buNone/>
            </a:pPr>
            <a:r>
              <a:rPr lang="en-US" sz="1400" dirty="0">
                <a:solidFill>
                  <a:srgbClr val="49495A"/>
                </a:solidFill>
                <a:latin typeface="Open Sans" pitchFamily="34" charset="0"/>
                <a:ea typeface="Open Sans" pitchFamily="34" charset="-122"/>
                <a:cs typeface="Open Sans" pitchFamily="34" charset="-120"/>
              </a:rPr>
              <a:t> model uses Self-Attention to understand the full image context.</a:t>
            </a:r>
            <a:endParaRPr lang="en-US" sz="1400" dirty="0"/>
          </a:p>
        </p:txBody>
      </p:sp>
      <p:sp>
        <p:nvSpPr>
          <p:cNvPr id="14" name="Shape 11"/>
          <p:cNvSpPr/>
          <p:nvPr/>
        </p:nvSpPr>
        <p:spPr>
          <a:xfrm>
            <a:off x="6259473" y="4966811"/>
            <a:ext cx="7597854" cy="2062996"/>
          </a:xfrm>
          <a:prstGeom prst="roundRect">
            <a:avLst>
              <a:gd name="adj" fmla="val 1044"/>
            </a:avLst>
          </a:prstGeom>
          <a:solidFill>
            <a:srgbClr val="FBFAFF"/>
          </a:solidFill>
          <a:ln w="15240">
            <a:solidFill>
              <a:srgbClr val="D0CED9"/>
            </a:solidFill>
            <a:prstDash val="solid"/>
          </a:ln>
        </p:spPr>
      </p:sp>
      <p:sp>
        <p:nvSpPr>
          <p:cNvPr id="15" name="Shape 12"/>
          <p:cNvSpPr/>
          <p:nvPr/>
        </p:nvSpPr>
        <p:spPr>
          <a:xfrm>
            <a:off x="6274713" y="4982051"/>
            <a:ext cx="574238" cy="2032516"/>
          </a:xfrm>
          <a:prstGeom prst="roundRect">
            <a:avLst>
              <a:gd name="adj" fmla="val 566"/>
            </a:avLst>
          </a:prstGeom>
          <a:solidFill>
            <a:srgbClr val="EAE8F3"/>
          </a:solidFill>
          <a:ln/>
        </p:spPr>
      </p:sp>
      <p:sp>
        <p:nvSpPr>
          <p:cNvPr id="16" name="Text 13"/>
          <p:cNvSpPr/>
          <p:nvPr/>
        </p:nvSpPr>
        <p:spPr>
          <a:xfrm>
            <a:off x="6454140" y="5863709"/>
            <a:ext cx="215265" cy="269200"/>
          </a:xfrm>
          <a:prstGeom prst="rect">
            <a:avLst/>
          </a:prstGeom>
          <a:noFill/>
          <a:ln/>
        </p:spPr>
        <p:txBody>
          <a:bodyPr wrap="none" lIns="0" tIns="0" rIns="0" bIns="0" rtlCol="0" anchor="t"/>
          <a:lstStyle/>
          <a:p>
            <a:pPr algn="l" indent="0" marL="0">
              <a:lnSpc>
                <a:spcPts val="1650"/>
              </a:lnSpc>
              <a:buNone/>
            </a:pPr>
            <a:r>
              <a:rPr lang="en-US" sz="1650" dirty="0">
                <a:solidFill>
                  <a:srgbClr val="49495A"/>
                </a:solidFill>
                <a:latin typeface="Libre Baskerville" pitchFamily="34" charset="0"/>
                <a:ea typeface="Libre Baskerville" pitchFamily="34" charset="-122"/>
                <a:cs typeface="Libre Baskerville" pitchFamily="34" charset="-120"/>
              </a:rPr>
              <a:t>3</a:t>
            </a:r>
            <a:endParaRPr lang="en-US" sz="1650" dirty="0"/>
          </a:p>
        </p:txBody>
      </p:sp>
      <p:sp>
        <p:nvSpPr>
          <p:cNvPr id="17" name="Text 14"/>
          <p:cNvSpPr/>
          <p:nvPr/>
        </p:nvSpPr>
        <p:spPr>
          <a:xfrm>
            <a:off x="6992422" y="5125522"/>
            <a:ext cx="2637473" cy="224195"/>
          </a:xfrm>
          <a:prstGeom prst="rect">
            <a:avLst/>
          </a:prstGeom>
          <a:noFill/>
          <a:ln/>
        </p:spPr>
        <p:txBody>
          <a:bodyPr wrap="none" lIns="0" tIns="0" rIns="0" bIns="0" rtlCol="0" anchor="t"/>
          <a:lstStyle/>
          <a:p>
            <a:pPr algn="l" indent="0" marL="0">
              <a:lnSpc>
                <a:spcPts val="1750"/>
              </a:lnSpc>
              <a:buNone/>
            </a:pPr>
            <a:r>
              <a:rPr lang="en-US" sz="1400" b="1" dirty="0">
                <a:solidFill>
                  <a:srgbClr val="49495A"/>
                </a:solidFill>
                <a:latin typeface="Libre Baskerville" pitchFamily="34" charset="0"/>
                <a:ea typeface="Libre Baskerville" pitchFamily="34" charset="-122"/>
                <a:cs typeface="Libre Baskerville" pitchFamily="34" charset="-120"/>
              </a:rPr>
              <a:t>Fine-Tuning &amp; Adjustments</a:t>
            </a:r>
            <a:endParaRPr lang="en-US" sz="1400" dirty="0"/>
          </a:p>
        </p:txBody>
      </p:sp>
      <p:sp>
        <p:nvSpPr>
          <p:cNvPr id="18" name="Text 15"/>
          <p:cNvSpPr/>
          <p:nvPr/>
        </p:nvSpPr>
        <p:spPr>
          <a:xfrm>
            <a:off x="6992422" y="5435798"/>
            <a:ext cx="6706195" cy="1435298"/>
          </a:xfrm>
          <a:prstGeom prst="rect">
            <a:avLst/>
          </a:prstGeom>
          <a:noFill/>
          <a:ln/>
        </p:spPr>
        <p:txBody>
          <a:bodyPr wrap="square" lIns="0" tIns="0" rIns="0" bIns="0" rtlCol="0" anchor="t"/>
          <a:lstStyle/>
          <a:p>
            <a:pPr algn="l" indent="0" marL="0">
              <a:lnSpc>
                <a:spcPts val="2250"/>
              </a:lnSpc>
              <a:buNone/>
            </a:pPr>
            <a:r>
              <a:rPr lang="en-US" sz="1400" dirty="0">
                <a:solidFill>
                  <a:srgbClr val="49495A"/>
                </a:solidFill>
                <a:latin typeface="Open Sans" pitchFamily="34" charset="0"/>
                <a:ea typeface="Open Sans" pitchFamily="34" charset="-122"/>
                <a:cs typeface="Open Sans" pitchFamily="34" charset="-120"/>
              </a:rPr>
              <a:t>Training employs a </a:t>
            </a:r>
            <a:pPr algn="l" indent="0" marL="0">
              <a:lnSpc>
                <a:spcPts val="2250"/>
              </a:lnSpc>
              <a:buNone/>
            </a:pPr>
            <a:r>
              <a:rPr lang="en-US" sz="1400" b="1" dirty="0">
                <a:solidFill>
                  <a:srgbClr val="49495A"/>
                </a:solidFill>
                <a:latin typeface="Open Sans" pitchFamily="34" charset="0"/>
                <a:ea typeface="Open Sans" pitchFamily="34" charset="-122"/>
                <a:cs typeface="Open Sans" pitchFamily="34" charset="-120"/>
              </a:rPr>
              <a:t>Transfer Learning</a:t>
            </a:r>
            <a:pPr algn="l" indent="0" marL="0">
              <a:lnSpc>
                <a:spcPts val="2250"/>
              </a:lnSpc>
              <a:buNone/>
            </a:pPr>
            <a:r>
              <a:rPr lang="en-US" sz="1400" dirty="0">
                <a:solidFill>
                  <a:srgbClr val="49495A"/>
                </a:solidFill>
                <a:latin typeface="Open Sans" pitchFamily="34" charset="0"/>
                <a:ea typeface="Open Sans" pitchFamily="34" charset="-122"/>
                <a:cs typeface="Open Sans" pitchFamily="34" charset="-120"/>
              </a:rPr>
              <a:t> strategy, initializing with </a:t>
            </a:r>
            <a:pPr algn="l" indent="0" marL="0">
              <a:lnSpc>
                <a:spcPts val="2250"/>
              </a:lnSpc>
              <a:buNone/>
            </a:pPr>
            <a:r>
              <a:rPr lang="en-US" sz="1400" b="1" dirty="0">
                <a:solidFill>
                  <a:srgbClr val="49495A"/>
                </a:solidFill>
                <a:latin typeface="Open Sans" pitchFamily="34" charset="0"/>
                <a:ea typeface="Open Sans" pitchFamily="34" charset="-122"/>
                <a:cs typeface="Open Sans" pitchFamily="34" charset="-120"/>
              </a:rPr>
              <a:t>COCO pre-trained weights</a:t>
            </a:r>
            <a:pPr algn="l" indent="0" marL="0">
              <a:lnSpc>
                <a:spcPts val="2250"/>
              </a:lnSpc>
              <a:buNone/>
            </a:pPr>
            <a:r>
              <a:rPr lang="en-US" sz="1400" dirty="0">
                <a:solidFill>
                  <a:srgbClr val="49495A"/>
                </a:solidFill>
                <a:latin typeface="Open Sans" pitchFamily="34" charset="0"/>
                <a:ea typeface="Open Sans" pitchFamily="34" charset="-122"/>
                <a:cs typeface="Open Sans" pitchFamily="34" charset="-120"/>
              </a:rPr>
              <a:t> to leverage established feature representations. Optimization involves freezing the ResNet backbone while exclusively fine-tuning the transformer heads on the target "Adverse Weather" dataset to bridge the domain gap.</a:t>
            </a:r>
            <a:endParaRPr lang="en-US" sz="1400" dirty="0"/>
          </a:p>
        </p:txBody>
      </p:sp>
      <p:sp>
        <p:nvSpPr>
          <p:cNvPr id="19" name="Text 16"/>
          <p:cNvSpPr/>
          <p:nvPr/>
        </p:nvSpPr>
        <p:spPr>
          <a:xfrm>
            <a:off x="6259473" y="7191256"/>
            <a:ext cx="7597854" cy="287060"/>
          </a:xfrm>
          <a:prstGeom prst="rect">
            <a:avLst/>
          </a:prstGeom>
          <a:noFill/>
          <a:ln/>
        </p:spPr>
        <p:txBody>
          <a:bodyPr wrap="none" lIns="0" tIns="0" rIns="0" bIns="0" rtlCol="0" anchor="t"/>
          <a:lstStyle/>
          <a:p>
            <a:pPr algn="l" indent="0" marL="0">
              <a:lnSpc>
                <a:spcPts val="2250"/>
              </a:lnSpc>
              <a:buNone/>
            </a:pP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97850"/>
            <a:ext cx="6806922" cy="496133"/>
          </a:xfrm>
          <a:prstGeom prst="rect">
            <a:avLst/>
          </a:prstGeom>
          <a:noFill/>
          <a:ln/>
        </p:spPr>
        <p:txBody>
          <a:bodyPr wrap="none" lIns="0" tIns="0" rIns="0" bIns="0" rtlCol="0" anchor="t"/>
          <a:lstStyle/>
          <a:p>
            <a:pPr algn="l" indent="0" marL="0">
              <a:lnSpc>
                <a:spcPts val="3900"/>
              </a:lnSpc>
              <a:buNone/>
            </a:pPr>
            <a:r>
              <a:rPr lang="en-US" sz="3100" dirty="0">
                <a:solidFill>
                  <a:srgbClr val="403CCF"/>
                </a:solidFill>
                <a:latin typeface="Libre Baskerville" pitchFamily="34" charset="0"/>
                <a:ea typeface="Libre Baskerville" pitchFamily="34" charset="-122"/>
                <a:cs typeface="Libre Baskerville" pitchFamily="34" charset="-120"/>
              </a:rPr>
              <a:t>Data specification and generation</a:t>
            </a:r>
            <a:endParaRPr lang="en-US" sz="3100" dirty="0"/>
          </a:p>
        </p:txBody>
      </p:sp>
      <p:sp>
        <p:nvSpPr>
          <p:cNvPr id="4" name="Shape 1"/>
          <p:cNvSpPr/>
          <p:nvPr/>
        </p:nvSpPr>
        <p:spPr>
          <a:xfrm>
            <a:off x="6280190" y="1632109"/>
            <a:ext cx="3698796" cy="3494723"/>
          </a:xfrm>
          <a:prstGeom prst="roundRect">
            <a:avLst>
              <a:gd name="adj" fmla="val 682"/>
            </a:avLst>
          </a:prstGeom>
          <a:solidFill>
            <a:srgbClr val="FBFAFF"/>
          </a:solidFill>
          <a:ln w="22860">
            <a:solidFill>
              <a:srgbClr val="D0CED9"/>
            </a:solidFill>
            <a:prstDash val="solid"/>
          </a:ln>
        </p:spPr>
      </p:sp>
      <p:sp>
        <p:nvSpPr>
          <p:cNvPr id="5" name="Text 2"/>
          <p:cNvSpPr/>
          <p:nvPr/>
        </p:nvSpPr>
        <p:spPr>
          <a:xfrm>
            <a:off x="6461760" y="1813679"/>
            <a:ext cx="3335655" cy="496014"/>
          </a:xfrm>
          <a:prstGeom prst="rect">
            <a:avLst/>
          </a:prstGeom>
          <a:noFill/>
          <a:ln/>
        </p:spPr>
        <p:txBody>
          <a:bodyPr wrap="square" lIns="0" tIns="0" rIns="0" bIns="0" rtlCol="0" anchor="t"/>
          <a:lstStyle/>
          <a:p>
            <a:pPr algn="l" indent="0" marL="0">
              <a:lnSpc>
                <a:spcPts val="1950"/>
              </a:lnSpc>
              <a:buNone/>
            </a:pPr>
            <a:r>
              <a:rPr lang="en-US" sz="1550" b="1" dirty="0">
                <a:solidFill>
                  <a:srgbClr val="49495A"/>
                </a:solidFill>
                <a:latin typeface="Libre Baskerville" pitchFamily="34" charset="0"/>
                <a:ea typeface="Libre Baskerville" pitchFamily="34" charset="-122"/>
                <a:cs typeface="Libre Baskerville" pitchFamily="34" charset="-120"/>
              </a:rPr>
              <a:t>Data &amp; Evaluation Requirements</a:t>
            </a:r>
            <a:endParaRPr lang="en-US" sz="1550" dirty="0"/>
          </a:p>
        </p:txBody>
      </p:sp>
      <p:sp>
        <p:nvSpPr>
          <p:cNvPr id="6" name="Text 3"/>
          <p:cNvSpPr/>
          <p:nvPr/>
        </p:nvSpPr>
        <p:spPr>
          <a:xfrm>
            <a:off x="6461760" y="2404943"/>
            <a:ext cx="3335655" cy="2540318"/>
          </a:xfrm>
          <a:prstGeom prst="rect">
            <a:avLst/>
          </a:prstGeom>
          <a:noFill/>
          <a:ln/>
        </p:spPr>
        <p:txBody>
          <a:bodyPr wrap="square" lIns="0" tIns="0" rIns="0" bIns="0" rtlCol="0" anchor="t"/>
          <a:lstStyle/>
          <a:p>
            <a:pPr algn="l" indent="0" marL="0">
              <a:lnSpc>
                <a:spcPts val="2500"/>
              </a:lnSpc>
              <a:buNone/>
            </a:pPr>
            <a:r>
              <a:rPr lang="en-US" sz="1550" dirty="0">
                <a:solidFill>
                  <a:srgbClr val="49495A"/>
                </a:solidFill>
                <a:latin typeface="Open Sans" pitchFamily="34" charset="0"/>
                <a:ea typeface="Open Sans" pitchFamily="34" charset="-122"/>
                <a:cs typeface="Open Sans" pitchFamily="34" charset="-120"/>
              </a:rPr>
              <a:t>The project necessitates high-quality RGB imagery containing target classes (e.g. Person, Vehicle) under varying poses. Evaluation demands a strict separation between generated training data and real-world disaster footage to rigorously test model robustness.</a:t>
            </a:r>
            <a:endParaRPr lang="en-US" sz="1550" dirty="0"/>
          </a:p>
        </p:txBody>
      </p:sp>
      <p:sp>
        <p:nvSpPr>
          <p:cNvPr id="7" name="Shape 4"/>
          <p:cNvSpPr/>
          <p:nvPr/>
        </p:nvSpPr>
        <p:spPr>
          <a:xfrm>
            <a:off x="10137696" y="1632109"/>
            <a:ext cx="3698915" cy="3494723"/>
          </a:xfrm>
          <a:prstGeom prst="roundRect">
            <a:avLst>
              <a:gd name="adj" fmla="val 682"/>
            </a:avLst>
          </a:prstGeom>
          <a:solidFill>
            <a:srgbClr val="FBFAFF"/>
          </a:solidFill>
          <a:ln w="22860">
            <a:solidFill>
              <a:srgbClr val="D0CED9"/>
            </a:solidFill>
            <a:prstDash val="solid"/>
          </a:ln>
        </p:spPr>
      </p:sp>
      <p:sp>
        <p:nvSpPr>
          <p:cNvPr id="8" name="Text 5"/>
          <p:cNvSpPr/>
          <p:nvPr/>
        </p:nvSpPr>
        <p:spPr>
          <a:xfrm>
            <a:off x="10319266" y="1813679"/>
            <a:ext cx="1984653" cy="248007"/>
          </a:xfrm>
          <a:prstGeom prst="rect">
            <a:avLst/>
          </a:prstGeom>
          <a:noFill/>
          <a:ln/>
        </p:spPr>
        <p:txBody>
          <a:bodyPr wrap="none" lIns="0" tIns="0" rIns="0" bIns="0" rtlCol="0" anchor="t"/>
          <a:lstStyle/>
          <a:p>
            <a:pPr algn="l" indent="0" marL="0">
              <a:lnSpc>
                <a:spcPts val="1950"/>
              </a:lnSpc>
              <a:buNone/>
            </a:pPr>
            <a:r>
              <a:rPr lang="en-US" sz="1550" b="1" dirty="0">
                <a:solidFill>
                  <a:srgbClr val="49495A"/>
                </a:solidFill>
                <a:latin typeface="Libre Baskerville" pitchFamily="34" charset="0"/>
                <a:ea typeface="Libre Baskerville" pitchFamily="34" charset="-122"/>
                <a:cs typeface="Libre Baskerville" pitchFamily="34" charset="-120"/>
              </a:rPr>
              <a:t>Selected Datasets</a:t>
            </a:r>
            <a:endParaRPr lang="en-US" sz="1550" dirty="0"/>
          </a:p>
        </p:txBody>
      </p:sp>
      <p:sp>
        <p:nvSpPr>
          <p:cNvPr id="9" name="Text 6"/>
          <p:cNvSpPr/>
          <p:nvPr/>
        </p:nvSpPr>
        <p:spPr>
          <a:xfrm>
            <a:off x="10319266" y="2156936"/>
            <a:ext cx="3335774" cy="2222778"/>
          </a:xfrm>
          <a:prstGeom prst="rect">
            <a:avLst/>
          </a:prstGeom>
          <a:noFill/>
          <a:ln/>
        </p:spPr>
        <p:txBody>
          <a:bodyPr wrap="square" lIns="0" tIns="0" rIns="0" bIns="0" rtlCol="0" anchor="t"/>
          <a:lstStyle/>
          <a:p>
            <a:pPr algn="l" indent="0" marL="0">
              <a:lnSpc>
                <a:spcPts val="2500"/>
              </a:lnSpc>
              <a:buNone/>
            </a:pPr>
            <a:r>
              <a:rPr lang="en-US" sz="1550" b="1" dirty="0">
                <a:solidFill>
                  <a:srgbClr val="49495A"/>
                </a:solidFill>
                <a:latin typeface="Open Sans" pitchFamily="34" charset="0"/>
                <a:ea typeface="Open Sans" pitchFamily="34" charset="-122"/>
                <a:cs typeface="Open Sans" pitchFamily="34" charset="-120"/>
              </a:rPr>
              <a:t>Microsoft COCO</a:t>
            </a:r>
            <a:pPr algn="l" indent="0" marL="0">
              <a:lnSpc>
                <a:spcPts val="2500"/>
              </a:lnSpc>
              <a:buNone/>
            </a:pPr>
            <a:r>
              <a:rPr lang="en-US" sz="1550" dirty="0">
                <a:solidFill>
                  <a:srgbClr val="49495A"/>
                </a:solidFill>
                <a:latin typeface="Open Sans" pitchFamily="34" charset="0"/>
                <a:ea typeface="Open Sans" pitchFamily="34" charset="-122"/>
                <a:cs typeface="Open Sans" pitchFamily="34" charset="-120"/>
              </a:rPr>
              <a:t> is selected as the foundational source for diverse object features. The </a:t>
            </a:r>
            <a:pPr algn="l" indent="0" marL="0">
              <a:lnSpc>
                <a:spcPts val="2500"/>
              </a:lnSpc>
              <a:buNone/>
            </a:pPr>
            <a:r>
              <a:rPr lang="en-US" sz="1550" b="1" dirty="0">
                <a:solidFill>
                  <a:srgbClr val="49495A"/>
                </a:solidFill>
                <a:latin typeface="Open Sans" pitchFamily="34" charset="0"/>
                <a:ea typeface="Open Sans" pitchFamily="34" charset="-122"/>
                <a:cs typeface="Open Sans" pitchFamily="34" charset="-120"/>
              </a:rPr>
              <a:t>YOLO dataset</a:t>
            </a:r>
            <a:pPr algn="l" indent="0" marL="0">
              <a:lnSpc>
                <a:spcPts val="2500"/>
              </a:lnSpc>
              <a:buNone/>
            </a:pPr>
            <a:r>
              <a:rPr lang="en-US" sz="1550" dirty="0">
                <a:solidFill>
                  <a:srgbClr val="49495A"/>
                </a:solidFill>
                <a:latin typeface="Open Sans" pitchFamily="34" charset="0"/>
                <a:ea typeface="Open Sans" pitchFamily="34" charset="-122"/>
                <a:cs typeface="Open Sans" pitchFamily="34" charset="-120"/>
              </a:rPr>
              <a:t> is integrated to benchmark detection performance against authentic, non-synthetic adverse weather scenarios .</a:t>
            </a:r>
            <a:endParaRPr lang="en-US" sz="1550" dirty="0"/>
          </a:p>
        </p:txBody>
      </p:sp>
      <p:sp>
        <p:nvSpPr>
          <p:cNvPr id="10" name="Shape 7"/>
          <p:cNvSpPr/>
          <p:nvPr/>
        </p:nvSpPr>
        <p:spPr>
          <a:xfrm>
            <a:off x="6280190" y="5285542"/>
            <a:ext cx="7556421" cy="2046089"/>
          </a:xfrm>
          <a:prstGeom prst="roundRect">
            <a:avLst>
              <a:gd name="adj" fmla="val 1164"/>
            </a:avLst>
          </a:prstGeom>
          <a:solidFill>
            <a:srgbClr val="FBFAFF"/>
          </a:solidFill>
          <a:ln w="22860">
            <a:solidFill>
              <a:srgbClr val="D0CED9"/>
            </a:solidFill>
            <a:prstDash val="solid"/>
          </a:ln>
        </p:spPr>
      </p:sp>
      <p:sp>
        <p:nvSpPr>
          <p:cNvPr id="11" name="Text 8"/>
          <p:cNvSpPr/>
          <p:nvPr/>
        </p:nvSpPr>
        <p:spPr>
          <a:xfrm>
            <a:off x="6461760" y="5467112"/>
            <a:ext cx="7193280" cy="317540"/>
          </a:xfrm>
          <a:prstGeom prst="rect">
            <a:avLst/>
          </a:prstGeom>
          <a:noFill/>
          <a:ln/>
        </p:spPr>
        <p:txBody>
          <a:bodyPr wrap="none" lIns="0" tIns="0" rIns="0" bIns="0" rtlCol="0" anchor="t"/>
          <a:lstStyle/>
          <a:p>
            <a:pPr algn="l" indent="0" marL="0">
              <a:lnSpc>
                <a:spcPts val="2500"/>
              </a:lnSpc>
              <a:buNone/>
            </a:pPr>
            <a:r>
              <a:rPr lang="en-US" sz="1550" b="1" dirty="0">
                <a:solidFill>
                  <a:srgbClr val="49495A"/>
                </a:solidFill>
                <a:latin typeface="Open Sans" pitchFamily="34" charset="0"/>
                <a:ea typeface="Open Sans" pitchFamily="34" charset="-122"/>
                <a:cs typeface="Open Sans" pitchFamily="34" charset="-120"/>
              </a:rPr>
              <a:t>Labeling Strategy</a:t>
            </a:r>
            <a:endParaRPr lang="en-US" sz="1550" dirty="0"/>
          </a:p>
        </p:txBody>
      </p:sp>
      <p:sp>
        <p:nvSpPr>
          <p:cNvPr id="12" name="Text 9"/>
          <p:cNvSpPr/>
          <p:nvPr/>
        </p:nvSpPr>
        <p:spPr>
          <a:xfrm>
            <a:off x="6461760" y="5879902"/>
            <a:ext cx="7193280" cy="1270159"/>
          </a:xfrm>
          <a:prstGeom prst="rect">
            <a:avLst/>
          </a:prstGeom>
          <a:noFill/>
          <a:ln/>
        </p:spPr>
        <p:txBody>
          <a:bodyPr wrap="square" lIns="0" tIns="0" rIns="0" bIns="0" rtlCol="0" anchor="t"/>
          <a:lstStyle/>
          <a:p>
            <a:pPr algn="l" indent="0" marL="0">
              <a:lnSpc>
                <a:spcPts val="2500"/>
              </a:lnSpc>
              <a:buNone/>
            </a:pPr>
            <a:r>
              <a:rPr lang="en-US" sz="1550" dirty="0">
                <a:solidFill>
                  <a:srgbClr val="49495A"/>
                </a:solidFill>
                <a:latin typeface="Open Sans" pitchFamily="34" charset="0"/>
                <a:ea typeface="Open Sans" pitchFamily="34" charset="-122"/>
                <a:cs typeface="Open Sans" pitchFamily="34" charset="-120"/>
              </a:rPr>
              <a:t>An </a:t>
            </a:r>
            <a:pPr algn="l" indent="0" marL="0">
              <a:lnSpc>
                <a:spcPts val="2500"/>
              </a:lnSpc>
              <a:buNone/>
            </a:pPr>
            <a:r>
              <a:rPr lang="en-US" sz="1550" b="1" dirty="0">
                <a:solidFill>
                  <a:srgbClr val="49495A"/>
                </a:solidFill>
                <a:latin typeface="Open Sans" pitchFamily="34" charset="0"/>
                <a:ea typeface="Open Sans" pitchFamily="34" charset="-122"/>
                <a:cs typeface="Open Sans" pitchFamily="34" charset="-120"/>
              </a:rPr>
              <a:t>Automatic Label Inheritance</a:t>
            </a:r>
            <a:pPr algn="l" indent="0" marL="0">
              <a:lnSpc>
                <a:spcPts val="2500"/>
              </a:lnSpc>
              <a:buNone/>
            </a:pPr>
            <a:r>
              <a:rPr lang="en-US" sz="1550" dirty="0">
                <a:solidFill>
                  <a:srgbClr val="49495A"/>
                </a:solidFill>
                <a:latin typeface="Open Sans" pitchFamily="34" charset="0"/>
                <a:ea typeface="Open Sans" pitchFamily="34" charset="-122"/>
                <a:cs typeface="Open Sans" pitchFamily="34" charset="-120"/>
              </a:rPr>
              <a:t> workflow maps bounding boxes directly from source images to synthetic outputs, eliminating manual annotation. </a:t>
            </a:r>
            <a:pPr algn="l" indent="0" marL="0">
              <a:lnSpc>
                <a:spcPts val="2500"/>
              </a:lnSpc>
              <a:buNone/>
            </a:pPr>
            <a:r>
              <a:rPr lang="en-US" sz="1550" b="1" dirty="0">
                <a:solidFill>
                  <a:srgbClr val="49495A"/>
                </a:solidFill>
                <a:latin typeface="Open Sans" pitchFamily="34" charset="0"/>
                <a:ea typeface="Open Sans" pitchFamily="34" charset="-122"/>
                <a:cs typeface="Open Sans" pitchFamily="34" charset="-120"/>
              </a:rPr>
              <a:t>Label Studio</a:t>
            </a:r>
            <a:pPr algn="l" indent="0" marL="0">
              <a:lnSpc>
                <a:spcPts val="2500"/>
              </a:lnSpc>
              <a:buNone/>
            </a:pPr>
            <a:r>
              <a:rPr lang="en-US" sz="1550" dirty="0">
                <a:solidFill>
                  <a:srgbClr val="49495A"/>
                </a:solidFill>
                <a:latin typeface="Open Sans" pitchFamily="34" charset="0"/>
                <a:ea typeface="Open Sans" pitchFamily="34" charset="-122"/>
                <a:cs typeface="Open Sans" pitchFamily="34" charset="-120"/>
              </a:rPr>
              <a:t> is employed solely for Quality Assurance (QA) on random samples to verify alignment accuracy.</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657701"/>
            <a:ext cx="7556421" cy="1346835"/>
          </a:xfrm>
          <a:prstGeom prst="rect">
            <a:avLst/>
          </a:prstGeom>
          <a:noFill/>
          <a:ln/>
        </p:spPr>
        <p:txBody>
          <a:bodyPr wrap="square" lIns="0" tIns="0" rIns="0" bIns="0" rtlCol="0" anchor="t"/>
          <a:lstStyle/>
          <a:p>
            <a:pPr algn="l" indent="0" marL="0">
              <a:lnSpc>
                <a:spcPts val="5300"/>
              </a:lnSpc>
              <a:buNone/>
            </a:pPr>
            <a:r>
              <a:rPr lang="en-US" sz="4200" dirty="0">
                <a:solidFill>
                  <a:srgbClr val="403CCF"/>
                </a:solidFill>
                <a:latin typeface="Libre Baskerville" pitchFamily="34" charset="0"/>
                <a:ea typeface="Libre Baskerville" pitchFamily="34" charset="-122"/>
                <a:cs typeface="Libre Baskerville" pitchFamily="34" charset="-120"/>
              </a:rPr>
              <a:t>Performance Metrics and Key Indicators</a:t>
            </a:r>
            <a:endParaRPr lang="en-US" sz="4200" dirty="0"/>
          </a:p>
        </p:txBody>
      </p:sp>
      <p:sp>
        <p:nvSpPr>
          <p:cNvPr id="4" name="Text 1"/>
          <p:cNvSpPr/>
          <p:nvPr/>
        </p:nvSpPr>
        <p:spPr>
          <a:xfrm>
            <a:off x="6280190" y="2435304"/>
            <a:ext cx="2339221" cy="711041"/>
          </a:xfrm>
          <a:prstGeom prst="rect">
            <a:avLst/>
          </a:prstGeom>
          <a:noFill/>
          <a:ln/>
        </p:spPr>
        <p:txBody>
          <a:bodyPr wrap="none" lIns="0" tIns="0" rIns="0" bIns="0" rtlCol="0" anchor="t"/>
          <a:lstStyle/>
          <a:p>
            <a:pPr algn="ctr" indent="0" marL="0">
              <a:lnSpc>
                <a:spcPts val="5550"/>
              </a:lnSpc>
              <a:buNone/>
            </a:pPr>
            <a:r>
              <a:rPr lang="en-US" sz="5550" dirty="0">
                <a:solidFill>
                  <a:srgbClr val="49495A"/>
                </a:solidFill>
                <a:latin typeface="Libre Baskerville" pitchFamily="34" charset="0"/>
                <a:ea typeface="Libre Baskerville" pitchFamily="34" charset="-122"/>
                <a:cs typeface="Libre Baskerville" pitchFamily="34" charset="-120"/>
              </a:rPr>
              <a:t>mAP</a:t>
            </a:r>
            <a:endParaRPr lang="en-US" sz="5550" dirty="0"/>
          </a:p>
        </p:txBody>
      </p:sp>
      <p:sp>
        <p:nvSpPr>
          <p:cNvPr id="5" name="Text 2"/>
          <p:cNvSpPr/>
          <p:nvPr/>
        </p:nvSpPr>
        <p:spPr>
          <a:xfrm>
            <a:off x="6280190" y="3415546"/>
            <a:ext cx="2339221" cy="673179"/>
          </a:xfrm>
          <a:prstGeom prst="rect">
            <a:avLst/>
          </a:prstGeom>
          <a:noFill/>
          <a:ln/>
        </p:spPr>
        <p:txBody>
          <a:bodyPr wrap="square" lIns="0" tIns="0" rIns="0" bIns="0" rtlCol="0" anchor="t"/>
          <a:lstStyle/>
          <a:p>
            <a:pPr algn="ctr" indent="0" marL="0">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Mean Average Precision</a:t>
            </a:r>
            <a:endParaRPr lang="en-US" sz="2100" dirty="0"/>
          </a:p>
        </p:txBody>
      </p:sp>
      <p:sp>
        <p:nvSpPr>
          <p:cNvPr id="6" name="Text 3"/>
          <p:cNvSpPr/>
          <p:nvPr/>
        </p:nvSpPr>
        <p:spPr>
          <a:xfrm>
            <a:off x="6280190" y="4217908"/>
            <a:ext cx="2339221" cy="1724025"/>
          </a:xfrm>
          <a:prstGeom prst="rect">
            <a:avLst/>
          </a:prstGeom>
          <a:noFill/>
          <a:ln/>
        </p:spPr>
        <p:txBody>
          <a:bodyPr wrap="square" lIns="0" tIns="0" rIns="0" bIns="0" rtlCol="0" anchor="t"/>
          <a:lstStyle/>
          <a:p>
            <a:pPr algn="ctr" indent="0" marL="0">
              <a:lnSpc>
                <a:spcPts val="2700"/>
              </a:lnSpc>
              <a:buNone/>
            </a:pPr>
            <a:r>
              <a:rPr lang="en-US" sz="1650" dirty="0">
                <a:solidFill>
                  <a:srgbClr val="49495A"/>
                </a:solidFill>
                <a:latin typeface="Open Sans" pitchFamily="34" charset="0"/>
                <a:ea typeface="Open Sans" pitchFamily="34" charset="-122"/>
                <a:cs typeface="Open Sans" pitchFamily="34" charset="-120"/>
              </a:rPr>
              <a:t>Measuring detection accuracy across multiple Intersection over Union (IoU) thresholds.</a:t>
            </a:r>
            <a:endParaRPr lang="en-US" sz="1650" dirty="0"/>
          </a:p>
        </p:txBody>
      </p:sp>
      <p:sp>
        <p:nvSpPr>
          <p:cNvPr id="7" name="Text 4"/>
          <p:cNvSpPr/>
          <p:nvPr/>
        </p:nvSpPr>
        <p:spPr>
          <a:xfrm>
            <a:off x="8888730" y="2435304"/>
            <a:ext cx="2339221" cy="711041"/>
          </a:xfrm>
          <a:prstGeom prst="rect">
            <a:avLst/>
          </a:prstGeom>
          <a:noFill/>
          <a:ln/>
        </p:spPr>
        <p:txBody>
          <a:bodyPr wrap="none" lIns="0" tIns="0" rIns="0" bIns="0" rtlCol="0" anchor="t"/>
          <a:lstStyle/>
          <a:p>
            <a:pPr algn="ctr" indent="0" marL="0">
              <a:lnSpc>
                <a:spcPts val="5550"/>
              </a:lnSpc>
              <a:buNone/>
            </a:pPr>
            <a:r>
              <a:rPr lang="en-US" sz="5550" dirty="0">
                <a:solidFill>
                  <a:srgbClr val="49495A"/>
                </a:solidFill>
                <a:latin typeface="Libre Baskerville" pitchFamily="34" charset="0"/>
                <a:ea typeface="Libre Baskerville" pitchFamily="34" charset="-122"/>
                <a:cs typeface="Libre Baskerville" pitchFamily="34" charset="-120"/>
              </a:rPr>
              <a:t>P/R</a:t>
            </a:r>
            <a:endParaRPr lang="en-US" sz="5550" dirty="0"/>
          </a:p>
        </p:txBody>
      </p:sp>
      <p:sp>
        <p:nvSpPr>
          <p:cNvPr id="8" name="Text 5"/>
          <p:cNvSpPr/>
          <p:nvPr/>
        </p:nvSpPr>
        <p:spPr>
          <a:xfrm>
            <a:off x="8888730" y="3415546"/>
            <a:ext cx="2339221" cy="673179"/>
          </a:xfrm>
          <a:prstGeom prst="rect">
            <a:avLst/>
          </a:prstGeom>
          <a:noFill/>
          <a:ln/>
        </p:spPr>
        <p:txBody>
          <a:bodyPr wrap="square" lIns="0" tIns="0" rIns="0" bIns="0" rtlCol="0" anchor="t"/>
          <a:lstStyle/>
          <a:p>
            <a:pPr algn="ctr" indent="0" marL="0">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Precision &amp; Recall</a:t>
            </a:r>
            <a:endParaRPr lang="en-US" sz="2100" dirty="0"/>
          </a:p>
        </p:txBody>
      </p:sp>
      <p:sp>
        <p:nvSpPr>
          <p:cNvPr id="9" name="Text 6"/>
          <p:cNvSpPr/>
          <p:nvPr/>
        </p:nvSpPr>
        <p:spPr>
          <a:xfrm>
            <a:off x="8888730" y="4217908"/>
            <a:ext cx="2339221" cy="1724025"/>
          </a:xfrm>
          <a:prstGeom prst="rect">
            <a:avLst/>
          </a:prstGeom>
          <a:noFill/>
          <a:ln/>
        </p:spPr>
        <p:txBody>
          <a:bodyPr wrap="square" lIns="0" tIns="0" rIns="0" bIns="0" rtlCol="0" anchor="t"/>
          <a:lstStyle/>
          <a:p>
            <a:pPr algn="ctr" indent="0" marL="0">
              <a:lnSpc>
                <a:spcPts val="2700"/>
              </a:lnSpc>
              <a:buNone/>
            </a:pPr>
            <a:r>
              <a:rPr lang="en-US" sz="1650" dirty="0">
                <a:solidFill>
                  <a:srgbClr val="49495A"/>
                </a:solidFill>
                <a:latin typeface="Open Sans" pitchFamily="34" charset="0"/>
                <a:ea typeface="Open Sans" pitchFamily="34" charset="-122"/>
                <a:cs typeface="Open Sans" pitchFamily="34" charset="-120"/>
              </a:rPr>
              <a:t>Evaluating the accuracy of positive predictions and the ability to find all relevant instances.</a:t>
            </a:r>
            <a:endParaRPr lang="en-US" sz="1650" dirty="0"/>
          </a:p>
        </p:txBody>
      </p:sp>
      <p:sp>
        <p:nvSpPr>
          <p:cNvPr id="10" name="Text 7"/>
          <p:cNvSpPr/>
          <p:nvPr/>
        </p:nvSpPr>
        <p:spPr>
          <a:xfrm>
            <a:off x="11497270" y="2435304"/>
            <a:ext cx="2339221" cy="711041"/>
          </a:xfrm>
          <a:prstGeom prst="rect">
            <a:avLst/>
          </a:prstGeom>
          <a:noFill/>
          <a:ln/>
        </p:spPr>
        <p:txBody>
          <a:bodyPr wrap="none" lIns="0" tIns="0" rIns="0" bIns="0" rtlCol="0" anchor="t"/>
          <a:lstStyle/>
          <a:p>
            <a:pPr algn="ctr" indent="0" marL="0">
              <a:lnSpc>
                <a:spcPts val="5550"/>
              </a:lnSpc>
              <a:buNone/>
            </a:pPr>
            <a:r>
              <a:rPr lang="en-US" sz="5550" dirty="0">
                <a:solidFill>
                  <a:srgbClr val="49495A"/>
                </a:solidFill>
                <a:latin typeface="Libre Baskerville" pitchFamily="34" charset="0"/>
                <a:ea typeface="Libre Baskerville" pitchFamily="34" charset="-122"/>
                <a:cs typeface="Libre Baskerville" pitchFamily="34" charset="-120"/>
              </a:rPr>
              <a:t>100%</a:t>
            </a:r>
            <a:endParaRPr lang="en-US" sz="5550" dirty="0"/>
          </a:p>
        </p:txBody>
      </p:sp>
      <p:sp>
        <p:nvSpPr>
          <p:cNvPr id="11" name="Text 8"/>
          <p:cNvSpPr/>
          <p:nvPr/>
        </p:nvSpPr>
        <p:spPr>
          <a:xfrm>
            <a:off x="11497270" y="3415546"/>
            <a:ext cx="2339221" cy="336590"/>
          </a:xfrm>
          <a:prstGeom prst="rect">
            <a:avLst/>
          </a:prstGeom>
          <a:noFill/>
          <a:ln/>
        </p:spPr>
        <p:txBody>
          <a:bodyPr wrap="none" lIns="0" tIns="0" rIns="0" bIns="0" rtlCol="0" anchor="t"/>
          <a:lstStyle/>
          <a:p>
            <a:pPr algn="ctr" indent="0" marL="0">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Robustness</a:t>
            </a:r>
            <a:endParaRPr lang="en-US" sz="2100" dirty="0"/>
          </a:p>
        </p:txBody>
      </p:sp>
      <p:sp>
        <p:nvSpPr>
          <p:cNvPr id="12" name="Text 9"/>
          <p:cNvSpPr/>
          <p:nvPr/>
        </p:nvSpPr>
        <p:spPr>
          <a:xfrm>
            <a:off x="11497270" y="3881318"/>
            <a:ext cx="2339221" cy="2413635"/>
          </a:xfrm>
          <a:prstGeom prst="rect">
            <a:avLst/>
          </a:prstGeom>
          <a:noFill/>
          <a:ln/>
        </p:spPr>
        <p:txBody>
          <a:bodyPr wrap="square" lIns="0" tIns="0" rIns="0" bIns="0" rtlCol="0" anchor="t"/>
          <a:lstStyle/>
          <a:p>
            <a:pPr algn="ctr" indent="0" marL="0">
              <a:lnSpc>
                <a:spcPts val="2700"/>
              </a:lnSpc>
              <a:buNone/>
            </a:pPr>
            <a:r>
              <a:rPr lang="en-US" sz="1650" dirty="0">
                <a:solidFill>
                  <a:srgbClr val="49495A"/>
                </a:solidFill>
                <a:latin typeface="Open Sans" pitchFamily="34" charset="0"/>
                <a:ea typeface="Open Sans" pitchFamily="34" charset="-122"/>
                <a:cs typeface="Open Sans" pitchFamily="34" charset="-120"/>
              </a:rPr>
              <a:t>Assessing performance consistency across all specified extreme and disaster scenarios using mixed real and synthetic evaluation sets.</a:t>
            </a:r>
            <a:endParaRPr lang="en-US" sz="1650" dirty="0"/>
          </a:p>
        </p:txBody>
      </p:sp>
      <p:sp>
        <p:nvSpPr>
          <p:cNvPr id="13" name="Text 10"/>
          <p:cNvSpPr/>
          <p:nvPr/>
        </p:nvSpPr>
        <p:spPr>
          <a:xfrm>
            <a:off x="6280190" y="6537365"/>
            <a:ext cx="7556421" cy="1034415"/>
          </a:xfrm>
          <a:prstGeom prst="rect">
            <a:avLst/>
          </a:prstGeom>
          <a:noFill/>
          <a:ln/>
        </p:spPr>
        <p:txBody>
          <a:bodyPr wrap="square" lIns="0" tIns="0" rIns="0" bIns="0" rtlCol="0" anchor="t"/>
          <a:lstStyle/>
          <a:p>
            <a:pPr algn="l" indent="0" marL="0">
              <a:lnSpc>
                <a:spcPts val="2700"/>
              </a:lnSpc>
              <a:buNone/>
            </a:pPr>
            <a:r>
              <a:rPr lang="en-US" sz="1650" dirty="0">
                <a:solidFill>
                  <a:srgbClr val="49495A"/>
                </a:solidFill>
                <a:latin typeface="Open Sans" pitchFamily="34" charset="0"/>
                <a:ea typeface="Open Sans" pitchFamily="34" charset="-122"/>
                <a:cs typeface="Open Sans" pitchFamily="34" charset="-120"/>
              </a:rPr>
              <a:t>Our ground truth dataset combines real-world and synthetically generated data to rigorously validate model performance under varied and challenging conditions.</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2026-01-06T10:05:55Z</dcterms:created>
  <dcterms:modified xsi:type="dcterms:W3CDTF">2026-01-06T10:05:55Z</dcterms:modified>
</cp:coreProperties>
</file>